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65" r:id="rId7"/>
    <p:sldId id="260" r:id="rId8"/>
    <p:sldId id="267" r:id="rId9"/>
    <p:sldId id="277" r:id="rId10"/>
    <p:sldId id="278" r:id="rId11"/>
    <p:sldId id="279" r:id="rId12"/>
    <p:sldId id="268" r:id="rId13"/>
    <p:sldId id="269" r:id="rId14"/>
    <p:sldId id="270" r:id="rId15"/>
    <p:sldId id="272" r:id="rId16"/>
    <p:sldId id="276" r:id="rId17"/>
    <p:sldId id="275" r:id="rId18"/>
    <p:sldId id="261" r:id="rId19"/>
    <p:sldId id="26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5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5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72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4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2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22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1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91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8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15A60-FCEF-4FDE-A326-DDAB6DE1B32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9073E-8031-4295-A8B6-A3A1FFF0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6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nterpolit.ru/_bl/0/26136496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6" y="3488"/>
            <a:ext cx="11507580" cy="633755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6166" y="5612553"/>
            <a:ext cx="11507580" cy="10107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СССР И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СОЮЗНИКИ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ИТОГИ ВОЙНЫ</a:t>
            </a:r>
            <a:endParaRPr lang="ru-RU" sz="4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37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79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ВТОРОГО ФРОНТА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742" y="1026657"/>
            <a:ext cx="68144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Второй фронт был </a:t>
            </a:r>
            <a:r>
              <a:rPr lang="ru-RU" sz="2000" b="1" dirty="0">
                <a:solidFill>
                  <a:srgbClr val="C00000"/>
                </a:solidFill>
              </a:rPr>
              <a:t>открыт 6 июня 1944 года </a:t>
            </a:r>
            <a:r>
              <a:rPr lang="ru-RU" sz="2000" dirty="0"/>
              <a:t>в результате высадки англо-американских войск в </a:t>
            </a:r>
            <a:r>
              <a:rPr lang="ru-RU" sz="2000" b="1" dirty="0">
                <a:solidFill>
                  <a:srgbClr val="002060"/>
                </a:solidFill>
              </a:rPr>
              <a:t>Нормандии </a:t>
            </a:r>
            <a:r>
              <a:rPr lang="ru-RU" sz="2000" dirty="0"/>
              <a:t>— </a:t>
            </a:r>
            <a:r>
              <a:rPr lang="ru-RU" sz="2000" i="1" dirty="0">
                <a:solidFill>
                  <a:srgbClr val="0070C0"/>
                </a:solidFill>
              </a:rPr>
              <a:t>Нормандской десантной операции под кодовым наименованием </a:t>
            </a:r>
            <a:r>
              <a:rPr lang="ru-RU" sz="2000" b="1" i="1" dirty="0">
                <a:solidFill>
                  <a:srgbClr val="0070C0"/>
                </a:solidFill>
              </a:rPr>
              <a:t>"Оверлорд</a:t>
            </a:r>
            <a:r>
              <a:rPr lang="ru-RU" sz="2000" b="1" i="1" dirty="0" smtClean="0">
                <a:solidFill>
                  <a:srgbClr val="0070C0"/>
                </a:solidFill>
              </a:rPr>
              <a:t>"</a:t>
            </a:r>
            <a:r>
              <a:rPr lang="ru-RU" sz="2000" dirty="0" smtClean="0"/>
              <a:t>. </a:t>
            </a:r>
            <a:r>
              <a:rPr lang="ru-RU" sz="2000" dirty="0"/>
              <a:t>По масштабу и количеству, участвовавших сил и техники </a:t>
            </a:r>
            <a:r>
              <a:rPr lang="ru-RU" sz="2000" i="1" dirty="0">
                <a:solidFill>
                  <a:srgbClr val="0070C0"/>
                </a:solidFill>
              </a:rPr>
              <a:t>это была крупнейшая десантная операция Второй мировой войны.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743" y="2992338"/>
            <a:ext cx="6814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Планом Нормандской десантной операции предусматривалось </a:t>
            </a:r>
            <a:r>
              <a:rPr lang="ru-RU" sz="2000" i="1" dirty="0">
                <a:solidFill>
                  <a:srgbClr val="0070C0"/>
                </a:solidFill>
              </a:rPr>
              <a:t>высадить морские и воздушные десанты на побережье Сенской бухты и захватить плацдарм глубиной 15-20 километров</a:t>
            </a:r>
            <a:r>
              <a:rPr lang="ru-RU" sz="2000" dirty="0"/>
              <a:t>, а на 20-й день операции выйти на рубеж Авранш, Донфрон, Фалез.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743" y="4681020"/>
            <a:ext cx="681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результате операции союзные экспедиционные силы, имея абсолютное господство в воздухе и на море, </a:t>
            </a:r>
            <a:r>
              <a:rPr lang="ru-RU" sz="2000" i="1" dirty="0">
                <a:solidFill>
                  <a:srgbClr val="0070C0"/>
                </a:solidFill>
              </a:rPr>
              <a:t>захватили стратегических плацдарм и сосредоточили на нем большое количество сил и средств для последующего наступления в Северо-Западной Франции.</a:t>
            </a:r>
          </a:p>
        </p:txBody>
      </p:sp>
      <p:pic>
        <p:nvPicPr>
          <p:cNvPr id="3074" name="Picture 2" descr="http://www.valka.cz/galerie5/data/31/wwiie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72" y="1026657"/>
            <a:ext cx="4393520" cy="404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70370" y="5188851"/>
            <a:ext cx="3918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Положение союзников и немецких войск в Западной Европе </a:t>
            </a:r>
            <a:endParaRPr lang="ru-RU" b="1" dirty="0" smtClean="0"/>
          </a:p>
          <a:p>
            <a:pPr algn="ctr"/>
            <a:r>
              <a:rPr lang="ru-RU" b="1" dirty="0" smtClean="0"/>
              <a:t>на </a:t>
            </a:r>
            <a:r>
              <a:rPr lang="ru-RU" b="1" dirty="0"/>
              <a:t>6 июня 1944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1" name="Picture 2" descr="http://i.ytimg.com/vi/UUP59wz1M18/maxres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4897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33.r.photoshare.ru/00337/0033715d006909ccadefdf8ecaae23791682026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028" y="3298371"/>
              <a:ext cx="5050971" cy="355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ananiy.com/picture.php?transliterautor=M-Hastings&amp;transliterbook=Operacziya-Overlord-Kak-byl-otkryt-vtoroj-front&amp;filename=i_00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029" y="0"/>
              <a:ext cx="5050972" cy="3298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0" y="0"/>
            <a:ext cx="12192001" cy="6947210"/>
            <a:chOff x="-1" y="0"/>
            <a:chExt cx="12192001" cy="6858000"/>
          </a:xfrm>
        </p:grpSpPr>
        <p:pic>
          <p:nvPicPr>
            <p:cNvPr id="15" name="Picture 2" descr="http://files.balancer.ru/forums/attaches/33/e8/33e8f266d1b3d0d3c0cd137150fa224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342" y="3537131"/>
              <a:ext cx="4985658" cy="332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pix.avaxnews.com/avaxnews/14/67/00016714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719931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http://st.otvaga2004.ru/wp-content/uploads/2013/07/otvaga2004_normand1944_0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342" y="0"/>
              <a:ext cx="4985657" cy="353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4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245328"/>
            <a:ext cx="12192000" cy="9478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ВСТРЕЧА НА ЭЛЬБЕ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951" y="99310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>
                <a:solidFill>
                  <a:srgbClr val="C00000"/>
                </a:solidFill>
              </a:rPr>
              <a:t>25 апреля 1945 года </a:t>
            </a:r>
            <a:r>
              <a:rPr lang="ru-RU" sz="2000" dirty="0"/>
              <a:t>недалеко от города </a:t>
            </a:r>
            <a:r>
              <a:rPr lang="ru-RU" sz="2000" i="1" dirty="0">
                <a:solidFill>
                  <a:srgbClr val="0070C0"/>
                </a:solidFill>
              </a:rPr>
              <a:t>Торгау на реке Эльба войска 1-го Украинского фронта армии СССР встретились с войсками 1-й армии США. </a:t>
            </a:r>
            <a:endParaRPr lang="ru-RU" sz="2000" i="1" dirty="0" smtClean="0">
              <a:solidFill>
                <a:srgbClr val="0070C0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sz="2000" dirty="0" smtClean="0"/>
              <a:t>В </a:t>
            </a:r>
            <a:r>
              <a:rPr lang="ru-RU" sz="2000" dirty="0"/>
              <a:t>результате встречи войск союзников остатки вооружённых сил Германии были расколоты на две части — северную и южную.</a:t>
            </a:r>
          </a:p>
          <a:p>
            <a:pPr algn="just">
              <a:spcBef>
                <a:spcPts val="1200"/>
              </a:spcBef>
            </a:pPr>
            <a:r>
              <a:rPr lang="ru-RU" sz="2000" i="1" dirty="0">
                <a:solidFill>
                  <a:srgbClr val="0070C0"/>
                </a:solidFill>
              </a:rPr>
              <a:t>Первая встреча состоялась, когда американский патруль под командованием первого лейтенанта Альберта Коцебу пересёк Эльбу.</a:t>
            </a:r>
            <a:r>
              <a:rPr lang="ru-RU" sz="2000" dirty="0"/>
              <a:t> На восточном берегу они встретили советских солдат под командованием подполковника Александра Гордеева. В тот же день ещё один американский патруль (под командованием второго лейтенанта Армии США Уильяма Робертсона) встретился с советскими солдатами лейтенанта Александра Сильвашко на разрушенном мосту через Эльбу близ Торгау.</a:t>
            </a:r>
          </a:p>
        </p:txBody>
      </p:sp>
      <p:pic>
        <p:nvPicPr>
          <p:cNvPr id="5124" name="Picture 4" descr="http://i.blog.fontanka.ru/photos/2013/04/580x380_ma5q6YA2g7y846H9J6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209" y="3809263"/>
            <a:ext cx="4393581" cy="281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00.yaplakal.com/pics/pics_original/3/6/5/531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209" y="915049"/>
            <a:ext cx="4393581" cy="272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0.reactor.cc/pics/comment/full/%D0%92%D0%B5%D1%87%D0%B5%D1%80%D0%BD%D0%B8%D0%B9-%D0%BA%D0%BE%D1%81%D1%82%D1%91%D1%80%28%D0%91%D0%9B%29-%D1%84%D0%BB%D1%83%D0%B4%D0%B8%D0%BB%D0%BA%D0%B0-%D0%91%D0%B5%D1%81%D0%BA%D0%BE%D0%BD%D0%B5%D1%87%D0%BD%D0%BE%D0%B5-%D0%BB%D0%B5%D1%82%D0%BE-Soviet-Games-185065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1" y="915049"/>
            <a:ext cx="11211351" cy="584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97496"/>
            <a:ext cx="12192000" cy="783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ЯЛТИНСКАЯ (КРЫМСКАЯ) КОНФЕРЕНЦИЯ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4" descr="http://static.wixstatic.com/media/78e399_ba6668dccf4d4851afa8e6f007cc7bd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397" r="1030"/>
          <a:stretch/>
        </p:blipFill>
        <p:spPr bwMode="auto">
          <a:xfrm>
            <a:off x="524108" y="880947"/>
            <a:ext cx="10961648" cy="58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2" descr="http://www.proza.ru/pics/2014/06/01/123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332" y="3349731"/>
              <a:ext cx="4129668" cy="3508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vksrs.com/upload/medialibrary/1c0/1c0dfa557229f12af3f07ffc2e5fd8d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6233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ukurier.gov.ua/media/images/2011-11/ps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332" y="0"/>
              <a:ext cx="4129668" cy="3349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248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97496"/>
            <a:ext cx="12192000" cy="783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ЯЛТИНСКАЯ (КРЫМСКАЯ) КОНФЕРЕНЦИЯ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842" y="1232869"/>
            <a:ext cx="7382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На Ялтинской конференции было </a:t>
            </a:r>
            <a:r>
              <a:rPr lang="ru-RU" sz="2400" i="1" dirty="0" smtClean="0">
                <a:solidFill>
                  <a:srgbClr val="0070C0"/>
                </a:solidFill>
              </a:rPr>
              <a:t>решено создать специальное международное учреждение, имеющее целью предотвращение мира от новой военной катастрофы и поддержание межгосударственной стабильности</a:t>
            </a:r>
            <a:r>
              <a:rPr lang="ru-RU" sz="2400" dirty="0" smtClean="0"/>
              <a:t> – </a:t>
            </a:r>
            <a:r>
              <a:rPr lang="ru-RU" sz="2400" b="1" dirty="0" smtClean="0">
                <a:solidFill>
                  <a:srgbClr val="C00000"/>
                </a:solidFill>
              </a:rPr>
              <a:t>Организация Объединенных Наций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2296" name="Picture 8" descr="http://mtdata.ru/u7/photo4918/20037477661-0/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90" y="802888"/>
            <a:ext cx="3780805" cy="2798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img-fotki.yandex.ru/get/9322/225044291.42/0_d3833_8fc542c8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90" y="3760633"/>
            <a:ext cx="3813716" cy="286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img-fotki.yandex.ru/get/15547/205480.191/0_c976e_f1f10fd2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29" y="3760633"/>
            <a:ext cx="3491920" cy="286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www.rusbg.com/11/media/feedgator/images/monthly/2014/11/40_40a3ff2a1e1bacdf338d1548c74e1b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89" y="3760633"/>
            <a:ext cx="3912220" cy="284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97496"/>
            <a:ext cx="12192000" cy="783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ДАЛЬНЕВОСТОЧНАЯ КАМПАНИЯ СОВЕТСКОЙ АРМИИ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351" y="782092"/>
            <a:ext cx="11017405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dirty="0"/>
              <a:t>В соответствии с принципиальной договоренностью, достигнутой в Ялте, советское правительство </a:t>
            </a:r>
            <a:r>
              <a:rPr lang="ru-RU" sz="2000" b="1" dirty="0">
                <a:solidFill>
                  <a:srgbClr val="C00000"/>
                </a:solidFill>
              </a:rPr>
              <a:t>5 апреля 1945 г. </a:t>
            </a:r>
            <a:r>
              <a:rPr lang="ru-RU" sz="2000" i="1" dirty="0">
                <a:solidFill>
                  <a:srgbClr val="0070C0"/>
                </a:solidFill>
              </a:rPr>
              <a:t>денонсировало пакт о нейтралитете с Японией</a:t>
            </a:r>
            <a:r>
              <a:rPr lang="ru-RU" sz="2000" dirty="0"/>
              <a:t>, а </a:t>
            </a:r>
            <a:r>
              <a:rPr lang="ru-RU" sz="2000" b="1" dirty="0">
                <a:solidFill>
                  <a:srgbClr val="C00000"/>
                </a:solidFill>
              </a:rPr>
              <a:t>8 августа </a:t>
            </a:r>
            <a:r>
              <a:rPr lang="ru-RU" sz="2000" i="1" dirty="0">
                <a:solidFill>
                  <a:srgbClr val="0070C0"/>
                </a:solidFill>
              </a:rPr>
              <a:t>объявило ей войну</a:t>
            </a:r>
            <a:r>
              <a:rPr lang="ru-RU" sz="2000" dirty="0"/>
              <a:t>.</a:t>
            </a:r>
          </a:p>
          <a:p>
            <a:pPr algn="just">
              <a:spcBef>
                <a:spcPts val="600"/>
              </a:spcBef>
            </a:pPr>
            <a:r>
              <a:rPr lang="ru-RU" sz="2000" dirty="0" smtClean="0"/>
              <a:t>Общее </a:t>
            </a:r>
            <a:r>
              <a:rPr lang="ru-RU" sz="2000" dirty="0"/>
              <a:t>руководство советскими войсками, нацеленными на Квантунскую армию, осуществлял маршал </a:t>
            </a:r>
            <a:r>
              <a:rPr lang="ru-RU" sz="2000" b="1" dirty="0">
                <a:solidFill>
                  <a:srgbClr val="002060"/>
                </a:solidFill>
              </a:rPr>
              <a:t>А. М. Василевский</a:t>
            </a:r>
            <a:r>
              <a:rPr lang="ru-RU" sz="2000" dirty="0"/>
              <a:t>. Планировалось нанести удары в трех направлениях: с территории Монголии (Забайкальский фронт — командующий маршал </a:t>
            </a:r>
            <a:r>
              <a:rPr lang="ru-RU" sz="2000" b="1" dirty="0">
                <a:solidFill>
                  <a:srgbClr val="002060"/>
                </a:solidFill>
              </a:rPr>
              <a:t>Р. Я. Малиновский</a:t>
            </a:r>
            <a:r>
              <a:rPr lang="ru-RU" sz="2000" dirty="0"/>
              <a:t>), из Советского Приморья (1-й Дальневосточный фронт — командующий маршал </a:t>
            </a:r>
            <a:r>
              <a:rPr lang="ru-RU" sz="2000" b="1" dirty="0">
                <a:solidFill>
                  <a:srgbClr val="002060"/>
                </a:solidFill>
              </a:rPr>
              <a:t>К. А. Мерецков</a:t>
            </a:r>
            <a:r>
              <a:rPr lang="ru-RU" sz="2000" dirty="0"/>
              <a:t>) и из района Благовещенска и Хабаровска (2-й Дальневосточный фронт — командующий генерал </a:t>
            </a:r>
            <a:r>
              <a:rPr lang="ru-RU" sz="2000" b="1" dirty="0">
                <a:solidFill>
                  <a:srgbClr val="002060"/>
                </a:solidFill>
              </a:rPr>
              <a:t>М. А. Пуркаев</a:t>
            </a:r>
            <a:r>
              <a:rPr lang="ru-RU" sz="2000" dirty="0"/>
              <a:t>). Фронты располагали 1,5 млн. человек, 27 тыс. орудий и минометов, 5,2 тыс. танков и 3,7 тыс. самолетов.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За короткий срок после начала боевых действий советские армии совершили марш-бросок через Хинганский хребет, считавшийся непроходимым для техники, и вышли в тыл противника. Танковые и пехотные части поддерживали корабли Тихоокеанского флота и Амурской флотилии. </a:t>
            </a:r>
            <a:r>
              <a:rPr lang="ru-RU" sz="2000" b="1" dirty="0">
                <a:solidFill>
                  <a:srgbClr val="C00000"/>
                </a:solidFill>
              </a:rPr>
              <a:t>19 августа </a:t>
            </a:r>
            <a:r>
              <a:rPr lang="ru-RU" sz="2000" dirty="0"/>
              <a:t>командование Квантунской армии </a:t>
            </a:r>
            <a:r>
              <a:rPr lang="ru-RU" sz="2000" i="1" dirty="0">
                <a:solidFill>
                  <a:srgbClr val="0070C0"/>
                </a:solidFill>
              </a:rPr>
              <a:t>заявило о готовности сложить оружие</a:t>
            </a:r>
            <a:r>
              <a:rPr lang="ru-RU" sz="2000" dirty="0"/>
              <a:t>. </a:t>
            </a:r>
            <a:r>
              <a:rPr lang="ru-RU" sz="2000" b="1" dirty="0">
                <a:solidFill>
                  <a:srgbClr val="C00000"/>
                </a:solidFill>
              </a:rPr>
              <a:t>2 сентября </a:t>
            </a:r>
            <a:r>
              <a:rPr lang="ru-RU" sz="2000" dirty="0"/>
              <a:t>под совместными ударами вооруженных сил союзников </a:t>
            </a:r>
            <a:r>
              <a:rPr lang="ru-RU" sz="2000" i="1" dirty="0">
                <a:solidFill>
                  <a:srgbClr val="0070C0"/>
                </a:solidFill>
              </a:rPr>
              <a:t>Япония полностью капитулировала</a:t>
            </a:r>
            <a:r>
              <a:rPr lang="ru-RU" sz="2000" dirty="0"/>
              <a:t>.</a:t>
            </a:r>
          </a:p>
          <a:p>
            <a:pPr algn="ctr">
              <a:spcBef>
                <a:spcPts val="600"/>
              </a:spcBef>
            </a:pPr>
            <a:r>
              <a:rPr lang="ru-RU" sz="2000" dirty="0">
                <a:solidFill>
                  <a:srgbClr val="C00000"/>
                </a:solidFill>
              </a:rPr>
              <a:t>Это было завершающее событие второй мировой войны. К Советскому Союзу отошли южная часть Сахалина и острова Курильской гряды. Сфера его влияния распространилась на Северную Корею и Китай.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2" descr="http://img.anews.com/media/posts/images/20150824/2930099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03171"/>
              <a:ext cx="5965372" cy="325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cs627527.vk.me/v627527975/12811/spLGE9mP_O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6775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://babalublog.com/wpr/wp-content/uploads/2015/08/japan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372" y="3820886"/>
              <a:ext cx="6226628" cy="3037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www.describe.ru/images/describe_ru_2013050914211422.png"/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585" y="0"/>
              <a:ext cx="6269415" cy="381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5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97496"/>
            <a:ext cx="12192000" cy="783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БЕРЛИНСКАЯ (ПОТСДАМСКАЯ) КОНФЕРЕНЦИЯ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6" descr="http://static.wixstatic.com/media/78e399_5089b36e6b504f7fa0577d24d6e8716d.jpg_srz_1280_800_85_22_0.50_1.20_0.00_jpg_sr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1913" r="919"/>
          <a:stretch/>
        </p:blipFill>
        <p:spPr bwMode="auto">
          <a:xfrm>
            <a:off x="566057" y="1012372"/>
            <a:ext cx="10994571" cy="56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5" name="Picture 6" descr="http://www.bevinalexander.com/korea/photos/korea-00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576" y="0"/>
              <a:ext cx="4185424" cy="3256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http://pravdanews.info/upload/editor/news/2015.07/55a90f1862b0b_1437142808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" r="4317"/>
            <a:stretch/>
          </p:blipFill>
          <p:spPr bwMode="auto">
            <a:xfrm>
              <a:off x="0" y="0"/>
              <a:ext cx="800657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://img12.nnm.me/d/f/e/c/0/016af588a87309e98cb37e7aa4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577" y="3256155"/>
              <a:ext cx="4185424" cy="357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63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479" y="166994"/>
            <a:ext cx="1169762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 время ВМВ антигитлеровскую </a:t>
            </a:r>
            <a:r>
              <a:rPr lang="ru-RU" sz="20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коалицию входили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:</a:t>
            </a:r>
          </a:p>
          <a:p>
            <a:pPr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Польша, Британская империя </a:t>
            </a:r>
            <a:r>
              <a:rPr lang="ru-RU" dirty="0">
                <a:latin typeface="Arial Narrow" panose="020B0606020202030204" pitchFamily="34" charset="0"/>
              </a:rPr>
              <a:t>(и её доминионы: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Канада, Индия, Южно-Африканский Союз, Австралия, Новая Зеландия</a:t>
            </a:r>
            <a:r>
              <a:rPr lang="ru-RU" dirty="0">
                <a:latin typeface="Arial Narrow" panose="020B0606020202030204" pitchFamily="34" charset="0"/>
              </a:rPr>
              <a:t>),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Франция</a:t>
            </a:r>
            <a:r>
              <a:rPr lang="ru-RU" dirty="0">
                <a:latin typeface="Arial Narrow" panose="020B0606020202030204" pitchFamily="34" charset="0"/>
              </a:rPr>
              <a:t> — вступили в войну в сентябре 1939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Эфиопия</a:t>
            </a:r>
            <a:r>
              <a:rPr lang="ru-RU" dirty="0">
                <a:latin typeface="Arial Narrow" panose="020B0606020202030204" pitchFamily="34" charset="0"/>
              </a:rPr>
              <a:t> </a:t>
            </a:r>
            <a:r>
              <a:rPr lang="ru-RU" dirty="0" smtClean="0">
                <a:latin typeface="Arial Narrow" panose="020B0606020202030204" pitchFamily="34" charset="0"/>
              </a:rPr>
              <a:t>— официально </a:t>
            </a:r>
            <a:r>
              <a:rPr lang="ru-RU" dirty="0">
                <a:latin typeface="Arial Narrow" panose="020B0606020202030204" pitchFamily="34" charset="0"/>
              </a:rPr>
              <a:t>признана союзником 12 июля 1940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Дания, Норвегия</a:t>
            </a:r>
            <a:r>
              <a:rPr lang="ru-RU" dirty="0">
                <a:latin typeface="Arial Narrow" panose="020B0606020202030204" pitchFamily="34" charset="0"/>
              </a:rPr>
              <a:t> — 9 апреля 1940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Бельгия, Нидерланды, Люксембург</a:t>
            </a:r>
            <a:r>
              <a:rPr lang="ru-RU" dirty="0">
                <a:latin typeface="Arial Narrow" panose="020B0606020202030204" pitchFamily="34" charset="0"/>
              </a:rPr>
              <a:t> — с 10 мая 1940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Греция</a:t>
            </a:r>
            <a:r>
              <a:rPr lang="ru-RU" dirty="0">
                <a:latin typeface="Arial Narrow" panose="020B0606020202030204" pitchFamily="34" charset="0"/>
              </a:rPr>
              <a:t> — 28 октября 1940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Югославия</a:t>
            </a:r>
            <a:r>
              <a:rPr lang="ru-RU" dirty="0">
                <a:latin typeface="Arial Narrow" panose="020B0606020202030204" pitchFamily="34" charset="0"/>
              </a:rPr>
              <a:t> — 6 апреля 1941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СССР, Тува, Монголия</a:t>
            </a:r>
            <a:r>
              <a:rPr lang="ru-RU" dirty="0">
                <a:latin typeface="Arial Narrow" panose="020B0606020202030204" pitchFamily="34" charset="0"/>
              </a:rPr>
              <a:t> — 22 июня 1941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США, Филиппины</a:t>
            </a:r>
            <a:r>
              <a:rPr lang="ru-RU" dirty="0">
                <a:latin typeface="Arial Narrow" panose="020B0606020202030204" pitchFamily="34" charset="0"/>
              </a:rPr>
              <a:t> — с декабря 1941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Китай</a:t>
            </a:r>
            <a:r>
              <a:rPr lang="ru-RU" dirty="0">
                <a:latin typeface="Arial Narrow" panose="020B0606020202030204" pitchFamily="34" charset="0"/>
              </a:rPr>
              <a:t> (правительство Чан Кайши) </a:t>
            </a:r>
            <a:r>
              <a:rPr lang="ru-RU" dirty="0" smtClean="0">
                <a:latin typeface="Arial Narrow" panose="020B0606020202030204" pitchFamily="34" charset="0"/>
              </a:rPr>
              <a:t>—официально </a:t>
            </a:r>
            <a:r>
              <a:rPr lang="ru-RU" dirty="0">
                <a:latin typeface="Arial Narrow" panose="020B0606020202030204" pitchFamily="34" charset="0"/>
              </a:rPr>
              <a:t>признан союзником 9 декабря 1941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Мексика</a:t>
            </a:r>
            <a:r>
              <a:rPr lang="ru-RU" dirty="0">
                <a:latin typeface="Arial Narrow" panose="020B0606020202030204" pitchFamily="34" charset="0"/>
              </a:rPr>
              <a:t> — 22 мая 1942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Бразилия</a:t>
            </a:r>
            <a:r>
              <a:rPr lang="ru-RU" dirty="0">
                <a:latin typeface="Arial Narrow" panose="020B0606020202030204" pitchFamily="34" charset="0"/>
              </a:rPr>
              <a:t> — 22 августа 1942 года.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Странам «оси» также объявили войну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Панама, Коста-Рика, Доминиканская Республика, Сальвадор, Гаити, Гондурас, Никарагуа, Гватемала, Куба, Непал, Аргентина, Чили, Перу, Колумбия, Иран, Албания, Парагвай, Эквадор, Турция, Уругвай, Венесуэла, Ливан, Саудовская Аравия, Либерия, Боливия</a:t>
            </a:r>
            <a:r>
              <a:rPr lang="ru-RU" dirty="0">
                <a:latin typeface="Arial Narrow" panose="020B0606020202030204" pitchFamily="34" charset="0"/>
              </a:rPr>
              <a:t>, однако в боевых действиях эти страны участия не принимали.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В ходе войны к коалиции присоединились некоторые государства, вышедшие из нацистского блока: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Ирак</a:t>
            </a:r>
            <a:r>
              <a:rPr lang="ru-RU" dirty="0">
                <a:latin typeface="Arial Narrow" panose="020B0606020202030204" pitchFamily="34" charset="0"/>
              </a:rPr>
              <a:t> — 17 января 1943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Королевство Италия</a:t>
            </a:r>
            <a:r>
              <a:rPr lang="ru-RU" dirty="0">
                <a:latin typeface="Arial Narrow" panose="020B0606020202030204" pitchFamily="34" charset="0"/>
              </a:rPr>
              <a:t> — 13 октября 1943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Румыния</a:t>
            </a:r>
            <a:r>
              <a:rPr lang="ru-RU" dirty="0">
                <a:latin typeface="Arial Narrow" panose="020B0606020202030204" pitchFamily="34" charset="0"/>
              </a:rPr>
              <a:t> — 23 августа 1944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Болгария</a:t>
            </a:r>
            <a:r>
              <a:rPr lang="ru-RU" dirty="0">
                <a:latin typeface="Arial Narrow" panose="020B0606020202030204" pitchFamily="34" charset="0"/>
              </a:rPr>
              <a:t> — 5 сентября 1944 года;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Финляндия</a:t>
            </a:r>
            <a:r>
              <a:rPr lang="ru-RU" dirty="0">
                <a:latin typeface="Arial Narrow" panose="020B0606020202030204" pitchFamily="34" charset="0"/>
              </a:rPr>
              <a:t> — 19 сентября 1944 года.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1659" y="5642517"/>
            <a:ext cx="5196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(из 72) государств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6480" y="256903"/>
            <a:ext cx="11653024" cy="6433829"/>
            <a:chOff x="345688" y="201147"/>
            <a:chExt cx="11474605" cy="5981701"/>
          </a:xfrm>
        </p:grpSpPr>
        <p:pic>
          <p:nvPicPr>
            <p:cNvPr id="5" name="Picture 4" descr="http://www.markhumphrys.com/Bitmaps/ww2.animation.full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88" y="201147"/>
              <a:ext cx="11474605" cy="5981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3404839" y="5226347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ru-RU" sz="1600" dirty="0">
                  <a:latin typeface="Arial Narrow" panose="020B0606020202030204" pitchFamily="34" charset="0"/>
                </a:rPr>
                <a:t>Театр военных действий и контроль территорий. </a:t>
              </a:r>
              <a:r>
                <a:rPr lang="ru-RU" sz="16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Красным цветом отдельно обозначен СССР,</a:t>
              </a:r>
              <a:r>
                <a:rPr lang="ru-RU" sz="1600" dirty="0">
                  <a:latin typeface="Arial Narrow" panose="020B0606020202030204" pitchFamily="34" charset="0"/>
                </a:rPr>
                <a:t> </a:t>
              </a:r>
              <a:r>
                <a:rPr lang="ru-RU" sz="16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синим цветом -страны Антигитлеровской коалиции.</a:t>
              </a:r>
              <a:r>
                <a:rPr lang="ru-RU" sz="1600" dirty="0">
                  <a:latin typeface="Arial Narrow" panose="020B0606020202030204" pitchFamily="34" charset="0"/>
                </a:rPr>
                <a:t> </a:t>
              </a:r>
              <a:r>
                <a:rPr lang="ru-RU" sz="1600" b="1" dirty="0">
                  <a:latin typeface="Arial Narrow" panose="020B0606020202030204" pitchFamily="34" charset="0"/>
                </a:rPr>
                <a:t>Черным цветом -страны Оси.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013" y="1020548"/>
            <a:ext cx="584006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/>
              <a:t>После Второй мировой войны </a:t>
            </a:r>
            <a:r>
              <a:rPr lang="ru-RU" sz="2200" dirty="0" smtClean="0"/>
              <a:t>Германия и Берлин </a:t>
            </a:r>
            <a:r>
              <a:rPr lang="ru-RU" sz="2200" dirty="0"/>
              <a:t>был поделен между странами антигитлеровской коалиции на четыре оккупационные зоны. </a:t>
            </a:r>
            <a:endParaRPr lang="ru-RU" sz="2200" dirty="0" smtClean="0"/>
          </a:p>
          <a:p>
            <a:pPr algn="just">
              <a:spcBef>
                <a:spcPts val="1200"/>
              </a:spcBef>
            </a:pPr>
            <a:r>
              <a:rPr lang="ru-RU" sz="2200" dirty="0" smtClean="0"/>
              <a:t>Восточная зона Берлина, </a:t>
            </a:r>
            <a:r>
              <a:rPr lang="ru-RU" sz="2200" dirty="0"/>
              <a:t>занятая советскими войсками, стала называться </a:t>
            </a:r>
            <a:r>
              <a:rPr lang="ru-RU" sz="2200" b="1" i="1" dirty="0">
                <a:solidFill>
                  <a:srgbClr val="002060"/>
                </a:solidFill>
              </a:rPr>
              <a:t>Восточным Берлином. </a:t>
            </a:r>
            <a:endParaRPr lang="ru-RU" sz="2200" b="1" i="1" dirty="0" smtClean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sz="2200" dirty="0" smtClean="0"/>
              <a:t>В </a:t>
            </a:r>
            <a:r>
              <a:rPr lang="ru-RU" sz="2200" dirty="0"/>
              <a:t>трех </a:t>
            </a:r>
            <a:r>
              <a:rPr lang="ru-RU" sz="2200" i="1" dirty="0">
                <a:solidFill>
                  <a:srgbClr val="0070C0"/>
                </a:solidFill>
              </a:rPr>
              <a:t>западных зонах</a:t>
            </a:r>
            <a:r>
              <a:rPr lang="ru-RU" sz="2200" dirty="0"/>
              <a:t>, которые все вместе по размеру не превышали восточной, </a:t>
            </a:r>
            <a:r>
              <a:rPr lang="ru-RU" sz="2200" i="1" dirty="0">
                <a:solidFill>
                  <a:srgbClr val="0070C0"/>
                </a:solidFill>
              </a:rPr>
              <a:t>контроль осуществляли власти США, Великобритании и Франции. </a:t>
            </a:r>
            <a:endParaRPr lang="ru-RU" sz="2200" i="1" dirty="0" smtClean="0">
              <a:solidFill>
                <a:srgbClr val="0070C0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sz="2200" dirty="0" smtClean="0"/>
              <a:t>Высшим </a:t>
            </a:r>
            <a:r>
              <a:rPr lang="ru-RU" sz="2200" dirty="0"/>
              <a:t>органом управления Берлином стала </a:t>
            </a:r>
            <a:r>
              <a:rPr lang="ru-RU" sz="2200" b="1" dirty="0">
                <a:solidFill>
                  <a:srgbClr val="C00000"/>
                </a:solidFill>
              </a:rPr>
              <a:t>Союзная комендатура</a:t>
            </a:r>
            <a:r>
              <a:rPr lang="ru-RU" sz="2200" dirty="0"/>
              <a:t>, куда входили представители всех стран</a:t>
            </a:r>
            <a:r>
              <a:rPr lang="ru-RU" sz="2400" dirty="0"/>
              <a:t>.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97496"/>
            <a:ext cx="12192000" cy="783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ПОСЛЕВОЕННОЕ ДЕЛЕНИЕ ГЕРМАНИИ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67706" y="1369973"/>
            <a:ext cx="5480283" cy="4625687"/>
            <a:chOff x="6467706" y="1369973"/>
            <a:chExt cx="5480283" cy="4625687"/>
          </a:xfrm>
        </p:grpSpPr>
        <p:pic>
          <p:nvPicPr>
            <p:cNvPr id="7180" name="Picture 12" descr="http://fishki.net/upload/users/551597/201501/11/df9a780dc5b3462cb34e9f25f42b42a6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706" y="1369973"/>
              <a:ext cx="5480283" cy="46256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1028556" y="5642517"/>
              <a:ext cx="919433" cy="3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053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iles.school-collection.edu.ru/dlrstore/860bfe99-e5b4-42c2-8c74-ea7c92ca49b7/%5BIS11RO_3-10%5D_%5BTT_01%5D-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257" y="2686861"/>
            <a:ext cx="4039002" cy="378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historic.ru/books/item/f00/s00/z0000169/pic/000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0" y="2727489"/>
            <a:ext cx="6947210" cy="374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97496"/>
            <a:ext cx="12192000" cy="783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ПОТЕРИ АНТИГИТЛЕРОВСКОЙ КОАЛИЦИИ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1824" y="747869"/>
            <a:ext cx="11448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Военные расходы и военные убытки составили </a:t>
            </a:r>
            <a:r>
              <a:rPr lang="ru-RU" sz="2000" b="1" dirty="0">
                <a:solidFill>
                  <a:srgbClr val="C00000"/>
                </a:solidFill>
              </a:rPr>
              <a:t>4 трлн долларов</a:t>
            </a:r>
            <a:r>
              <a:rPr lang="ru-RU" sz="2000" dirty="0"/>
              <a:t>. Материальные затраты достигли </a:t>
            </a:r>
            <a:r>
              <a:rPr lang="ru-RU" sz="2000" b="1" dirty="0">
                <a:solidFill>
                  <a:srgbClr val="C00000"/>
                </a:solidFill>
              </a:rPr>
              <a:t>60—70 %</a:t>
            </a:r>
            <a:r>
              <a:rPr lang="ru-RU" sz="2000" dirty="0"/>
              <a:t> национального дохода воевавших государств. Только промышленность СССР, США, Великобритании и Германии изготовила 652,7 тыс. самолётов (боевых и транспортных), 286,7 тыс. танков, самоходных орудий и бронемашин, свыше 1 млн артиллерийских орудий, свыше 4,8 млн пулемётов (без Германии), 53 млн винтовок, карабинов и автоматов и огромное количество другого вооружения и снаряжения. </a:t>
            </a:r>
          </a:p>
        </p:txBody>
      </p:sp>
    </p:spTree>
    <p:extLst>
      <p:ext uri="{BB962C8B-B14F-4D97-AF65-F5344CB8AC3E}">
        <p14:creationId xmlns:p14="http://schemas.microsoft.com/office/powerpoint/2010/main" val="157356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746" y="251321"/>
            <a:ext cx="1122927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400" dirty="0"/>
              <a:t>Историческое значение антигитлеровской коалиции состоит в том, что </a:t>
            </a:r>
            <a:r>
              <a:rPr lang="ru-RU" sz="2400" i="1" dirty="0">
                <a:solidFill>
                  <a:srgbClr val="0070C0"/>
                </a:solidFill>
              </a:rPr>
              <a:t>в ее рамках впервые в истории было обеспечено политическое и военное сотрудничество государств, принадлежащих к различным социально- экономическим системам, во имя высших общечеловеческих интересов</a:t>
            </a:r>
            <a:r>
              <a:rPr lang="ru-RU" sz="2400" dirty="0"/>
              <a:t>. Был создан исторический прецедент, имевший огромное значение для будущего развития международных отношений, одновременно подтверждалась правота идеи коллективного отпора агрессорам. </a:t>
            </a:r>
          </a:p>
          <a:p>
            <a:pPr algn="just">
              <a:spcBef>
                <a:spcPts val="600"/>
              </a:spcBef>
            </a:pPr>
            <a:r>
              <a:rPr lang="ru-RU" sz="2400" dirty="0"/>
              <a:t>Создание антигитлеровской коалиции </a:t>
            </a:r>
            <a:r>
              <a:rPr lang="ru-RU" sz="2400" i="1" dirty="0">
                <a:solidFill>
                  <a:srgbClr val="0070C0"/>
                </a:solidFill>
              </a:rPr>
              <a:t>опрокинуло расчеты фашистских заправил на изоляцию своих противников и разгром их поодиночке</a:t>
            </a:r>
            <a:r>
              <a:rPr lang="ru-RU" sz="2400" i="1" dirty="0" smtClean="0">
                <a:solidFill>
                  <a:srgbClr val="0070C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2400" dirty="0" smtClean="0"/>
              <a:t> </a:t>
            </a:r>
            <a:r>
              <a:rPr lang="ru-RU" sz="2400" i="1" dirty="0">
                <a:solidFill>
                  <a:srgbClr val="0070C0"/>
                </a:solidFill>
              </a:rPr>
              <a:t>Достигнутые в годы второй мировой войны соглашения и договоренности послужили и служат фундаментом послевоенного мирного устройства в Европе, их претворение в жизнь. </a:t>
            </a:r>
          </a:p>
          <a:p>
            <a:pPr algn="just">
              <a:spcBef>
                <a:spcPts val="600"/>
              </a:spcBef>
            </a:pPr>
            <a:r>
              <a:rPr lang="ru-RU" sz="2400" dirty="0"/>
              <a:t>Сотрудничество </a:t>
            </a:r>
            <a:r>
              <a:rPr lang="ru-RU" sz="2400" i="1" dirty="0">
                <a:solidFill>
                  <a:srgbClr val="0070C0"/>
                </a:solidFill>
              </a:rPr>
              <a:t>продемонстрировало не только возможность, но и настоятельную необходимость объединения всех миролюбивых, прогрессивных сил в борьбе против агрессии.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solidFill>
                  <a:srgbClr val="C00000"/>
                </a:solidFill>
              </a:rPr>
              <a:t>Опыт </a:t>
            </a:r>
            <a:r>
              <a:rPr lang="ru-RU" sz="2400" dirty="0">
                <a:solidFill>
                  <a:srgbClr val="C00000"/>
                </a:solidFill>
              </a:rPr>
              <a:t>союза государств, общественно- политических сил, выступивших в едином антигитлеровском фронте, исключительно актуален.</a:t>
            </a:r>
            <a:endParaRPr lang="ru-RU" sz="240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1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2527" y="609166"/>
            <a:ext cx="11466576" cy="9807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ЦЕЛИ: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2527" y="1601045"/>
            <a:ext cx="11032868" cy="4498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/>
              <a:t>определить роль и место внешней политики СССР в системе международных отношений; </a:t>
            </a:r>
          </a:p>
          <a:p>
            <a:pPr algn="just"/>
            <a:r>
              <a:rPr lang="ru-RU" sz="2400" dirty="0" smtClean="0"/>
              <a:t>расширить и углубить знания старшеклассников  о процессе становления и этапах деятельности  антигитлеровской коалиции, а также значение этого союза в ходе войны ;</a:t>
            </a:r>
          </a:p>
          <a:p>
            <a:pPr algn="just"/>
            <a:r>
              <a:rPr lang="ru-RU" sz="2400" dirty="0" smtClean="0"/>
              <a:t> на цифрах и фактах закрепить знания учащихся о  том, что основной накал борьбы с  фашизмом в годы второй мировой войны имел место на советско- германском фронте (вопреки распространённо в западной историографии противоположной точке зрения)</a:t>
            </a:r>
          </a:p>
          <a:p>
            <a:pPr algn="just"/>
            <a:r>
              <a:rPr lang="ru-RU" sz="2400" dirty="0" smtClean="0"/>
              <a:t>развитие умений работать с историческим документом, синтезировать знания, стоить умозаключения и аргументировать выводы</a:t>
            </a:r>
          </a:p>
        </p:txBody>
      </p:sp>
    </p:spTree>
    <p:extLst>
      <p:ext uri="{BB962C8B-B14F-4D97-AF65-F5344CB8AC3E}">
        <p14:creationId xmlns:p14="http://schemas.microsoft.com/office/powerpoint/2010/main" val="9098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Кто прав в этом споре?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066800"/>
            <a:ext cx="11206976" cy="563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400" dirty="0" smtClean="0"/>
              <a:t>Некоторые ученые считают, что надо говорить </a:t>
            </a:r>
            <a:r>
              <a:rPr lang="ru-RU" sz="2400" i="1" dirty="0" smtClean="0">
                <a:solidFill>
                  <a:srgbClr val="0070C0"/>
                </a:solidFill>
              </a:rPr>
              <a:t>о победе «Свободного мира над силами тоталитаризма».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400" dirty="0" smtClean="0"/>
              <a:t>Подавляющее же большинство советских историков, официальная историография второй мировой войны утверждали, что </a:t>
            </a:r>
            <a:r>
              <a:rPr lang="ru-RU" sz="2400" i="1" dirty="0" smtClean="0">
                <a:solidFill>
                  <a:srgbClr val="0070C0"/>
                </a:solidFill>
              </a:rPr>
              <a:t>решающую роль в разгроме фашистской Германии и императорской Японии сыграл Советский союз</a:t>
            </a:r>
            <a:r>
              <a:rPr lang="ru-RU" sz="2400" dirty="0" smtClean="0"/>
              <a:t>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400" dirty="0" smtClean="0"/>
              <a:t>Ряд западных историков, напротив полагают, что </a:t>
            </a:r>
            <a:r>
              <a:rPr lang="ru-RU" sz="2400" i="1" dirty="0" smtClean="0">
                <a:solidFill>
                  <a:srgbClr val="0070C0"/>
                </a:solidFill>
              </a:rPr>
              <a:t>«архитектором победы», «арсеналом демократии» выступили США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400" dirty="0" smtClean="0"/>
              <a:t>Кроме того, весьма распространена точка зрения, согласно которой </a:t>
            </a:r>
            <a:r>
              <a:rPr lang="ru-RU" sz="2400" i="1" dirty="0" smtClean="0">
                <a:solidFill>
                  <a:srgbClr val="0070C0"/>
                </a:solidFill>
              </a:rPr>
              <a:t>главными  поворотными пунктами  явились сражения в Африке, на тихом океане и во Франции, хотя признается определенное значение Сталинградской битвы и тяжесть бремени, вынесенного Советским Союзом. </a:t>
            </a:r>
            <a:endParaRPr lang="ru-RU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79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СКЛАДЫВАНИЕ АНТИГИТЛЕРОВСКОЙ КОАЛИЦИИ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898" y="987310"/>
            <a:ext cx="11106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Сразу после начала Великой Отечественной войны </a:t>
            </a:r>
            <a:r>
              <a:rPr lang="ru-RU" sz="2400" i="1" dirty="0" smtClean="0">
                <a:solidFill>
                  <a:srgbClr val="C00000"/>
                </a:solidFill>
              </a:rPr>
              <a:t>правительства Англии и США, </a:t>
            </a:r>
            <a:r>
              <a:rPr lang="ru-RU" sz="2400" dirty="0" smtClean="0"/>
              <a:t>учитывая резко возросшую угрозу безопасности собственных стран, </a:t>
            </a:r>
            <a:r>
              <a:rPr lang="ru-RU" sz="2400" i="1" dirty="0" smtClean="0">
                <a:solidFill>
                  <a:srgbClr val="0070C0"/>
                </a:solidFill>
              </a:rPr>
              <a:t>выступили с заявлениями о поддержке справедливой борьбы народов СССР.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4741126" y="2529296"/>
            <a:ext cx="374123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b="1" dirty="0">
                <a:solidFill>
                  <a:srgbClr val="C00000"/>
                </a:solidFill>
                <a:latin typeface="+mn-lt"/>
              </a:rPr>
              <a:t>22 июня 1941 </a:t>
            </a:r>
            <a:r>
              <a:rPr lang="ru-RU" altLang="ru-RU" sz="2200" b="1" dirty="0" smtClean="0">
                <a:solidFill>
                  <a:srgbClr val="C00000"/>
                </a:solidFill>
                <a:latin typeface="+mn-lt"/>
              </a:rPr>
              <a:t>г.</a:t>
            </a:r>
            <a:r>
              <a:rPr lang="ru-RU" altLang="ru-RU" sz="2200" b="1" dirty="0" smtClean="0">
                <a:latin typeface="+mn-lt"/>
              </a:rPr>
              <a:t> </a:t>
            </a:r>
            <a:r>
              <a:rPr lang="ru-RU" alt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</a:t>
            </a:r>
            <a:r>
              <a:rPr lang="ru-RU" alt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Черчилль </a:t>
            </a:r>
            <a:r>
              <a:rPr lang="ru-RU" altLang="ru-RU" sz="2200" dirty="0" smtClean="0">
                <a:latin typeface="+mn-lt"/>
              </a:rPr>
              <a:t>выступил по </a:t>
            </a:r>
            <a:r>
              <a:rPr lang="ru-RU" altLang="ru-RU" sz="2200" dirty="0">
                <a:latin typeface="+mn-lt"/>
              </a:rPr>
              <a:t>радио с заявлением </a:t>
            </a:r>
            <a:r>
              <a:rPr lang="ru-RU" altLang="ru-RU" sz="2200" dirty="0" smtClean="0">
                <a:latin typeface="+mn-lt"/>
              </a:rPr>
              <a:t>о </a:t>
            </a:r>
            <a:r>
              <a:rPr lang="ru-RU" altLang="ru-RU" sz="2200" dirty="0">
                <a:latin typeface="+mn-lt"/>
              </a:rPr>
              <a:t>поддержке Советского Союза.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094" y="2401410"/>
            <a:ext cx="3237574" cy="405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919654" y="4789781"/>
            <a:ext cx="3876907" cy="17851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b="1" dirty="0">
                <a:solidFill>
                  <a:srgbClr val="C00000"/>
                </a:solidFill>
                <a:latin typeface="+mn-lt"/>
              </a:rPr>
              <a:t>24 июня 1941 </a:t>
            </a:r>
            <a:r>
              <a:rPr lang="ru-RU" altLang="ru-RU" sz="2200" b="1" dirty="0" smtClean="0">
                <a:solidFill>
                  <a:srgbClr val="C00000"/>
                </a:solidFill>
                <a:latin typeface="+mn-lt"/>
              </a:rPr>
              <a:t>года </a:t>
            </a:r>
            <a:r>
              <a:rPr lang="ru-RU" alt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</a:t>
            </a:r>
            <a:r>
              <a:rPr lang="ru-RU" alt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Рузвельт </a:t>
            </a:r>
            <a:r>
              <a:rPr lang="ru-RU" altLang="ru-RU" sz="2200" dirty="0">
                <a:latin typeface="+mn-lt"/>
              </a:rPr>
              <a:t>выступил </a:t>
            </a:r>
            <a:r>
              <a:rPr lang="ru-RU" altLang="ru-RU" sz="2200" dirty="0" smtClean="0">
                <a:latin typeface="+mn-lt"/>
              </a:rPr>
              <a:t>с заявлением </a:t>
            </a:r>
            <a:r>
              <a:rPr lang="ru-RU" altLang="ru-RU" sz="2200" dirty="0">
                <a:latin typeface="+mn-lt"/>
              </a:rPr>
              <a:t>об оказании всемерной </a:t>
            </a:r>
            <a:r>
              <a:rPr lang="ru-RU" altLang="ru-RU" sz="2200" dirty="0" smtClean="0">
                <a:latin typeface="+mn-lt"/>
              </a:rPr>
              <a:t>помощи Советскому </a:t>
            </a:r>
            <a:r>
              <a:rPr lang="ru-RU" altLang="ru-RU" sz="2200" dirty="0">
                <a:latin typeface="+mn-lt"/>
              </a:rPr>
              <a:t>союзу в войне против Германии.</a:t>
            </a:r>
          </a:p>
        </p:txBody>
      </p:sp>
      <p:pic>
        <p:nvPicPr>
          <p:cNvPr id="1026" name="Picture 2" descr="http://web.vipwiki.org/media/cache/1510163/winston-church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346" y="2337753"/>
            <a:ext cx="2888167" cy="411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33" y="390292"/>
            <a:ext cx="68245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12 июля 1941 года </a:t>
            </a:r>
            <a:r>
              <a:rPr lang="ru-RU" sz="2000" dirty="0" smtClean="0"/>
              <a:t>в Москве было </a:t>
            </a:r>
            <a:r>
              <a:rPr lang="ru-RU" sz="2000" i="1" dirty="0" smtClean="0">
                <a:solidFill>
                  <a:srgbClr val="0070C0"/>
                </a:solidFill>
              </a:rPr>
              <a:t>заключено советско-английское соглашение о совместных действиях в войне против Германии и ее союзников</a:t>
            </a:r>
            <a:r>
              <a:rPr lang="ru-RU" sz="2000" dirty="0" smtClean="0"/>
              <a:t>. Оно явилось первым шагом на пути создания антигитлеровской коалиции. Юридически коалиция оформилась в </a:t>
            </a:r>
            <a:r>
              <a:rPr lang="ru-RU" sz="2000" b="1" dirty="0" smtClean="0">
                <a:solidFill>
                  <a:srgbClr val="C00000"/>
                </a:solidFill>
              </a:rPr>
              <a:t>январе 1942 года, </a:t>
            </a:r>
            <a:r>
              <a:rPr lang="ru-RU" sz="2000" dirty="0" smtClean="0"/>
              <a:t>когда в Вашингтоне – столице США, вступивших в войну с Японией и Германией после удара японских вооруженных сил по американской базе Пёрл-Харбор на Гавайских островах в декабре 1941 года, была подписана представителями </a:t>
            </a:r>
            <a:r>
              <a:rPr lang="ru-RU" sz="2000" b="1" dirty="0" smtClean="0">
                <a:solidFill>
                  <a:srgbClr val="C00000"/>
                </a:solidFill>
              </a:rPr>
              <a:t>26</a:t>
            </a:r>
            <a:r>
              <a:rPr lang="ru-RU" sz="2000" dirty="0" smtClean="0"/>
              <a:t> государств </a:t>
            </a:r>
            <a:r>
              <a:rPr lang="ru-RU" sz="2000" b="1" i="1" dirty="0" smtClean="0">
                <a:solidFill>
                  <a:srgbClr val="FF0000"/>
                </a:solidFill>
              </a:rPr>
              <a:t>Декларация Объединённых Наций о борьбе против агрессора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4" name="Picture 2" descr="http://sdmvd.ru/upload/site1/document_images/Rzn0rpSNQh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31" y="535258"/>
            <a:ext cx="3943350" cy="58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moscow.org/fotobank/20140501091745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31" y="535259"/>
            <a:ext cx="3943350" cy="58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resy-siberia.org/hom/files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3" y="4103649"/>
            <a:ext cx="3329363" cy="245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pravdoryb.info/upload/editor/news/2015.05/554cd1d197149_1431097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499" y="4103649"/>
            <a:ext cx="3418006" cy="245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6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41" y="345688"/>
            <a:ext cx="1155266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dirty="0" smtClean="0"/>
              <a:t>В </a:t>
            </a:r>
            <a:r>
              <a:rPr lang="ru-RU" sz="2000" b="1" dirty="0" smtClean="0">
                <a:solidFill>
                  <a:srgbClr val="C00000"/>
                </a:solidFill>
              </a:rPr>
              <a:t>октябре 1941 года </a:t>
            </a:r>
            <a:r>
              <a:rPr lang="ru-RU" sz="2000" b="1" dirty="0" smtClean="0"/>
              <a:t>СССР, Англия и США </a:t>
            </a:r>
            <a:r>
              <a:rPr lang="ru-RU" sz="2000" dirty="0" smtClean="0"/>
              <a:t>достигли </a:t>
            </a:r>
            <a:r>
              <a:rPr lang="ru-RU" sz="2000" i="1" dirty="0" smtClean="0">
                <a:solidFill>
                  <a:srgbClr val="0070C0"/>
                </a:solidFill>
              </a:rPr>
              <a:t>договоренности об англо-американских поставках в нашу страну вооружений и продовольствия в обмен на стратегическое сырье.</a:t>
            </a:r>
          </a:p>
          <a:p>
            <a:pPr algn="just">
              <a:spcBef>
                <a:spcPts val="600"/>
              </a:spcBef>
            </a:pPr>
            <a:r>
              <a:rPr lang="ru-RU" sz="2000" dirty="0" smtClean="0"/>
              <a:t>В </a:t>
            </a:r>
            <a:r>
              <a:rPr lang="ru-RU" sz="2000" b="1" dirty="0" smtClean="0">
                <a:solidFill>
                  <a:srgbClr val="C00000"/>
                </a:solidFill>
              </a:rPr>
              <a:t>мае 1942 года </a:t>
            </a:r>
            <a:r>
              <a:rPr lang="ru-RU" sz="2000" dirty="0" smtClean="0"/>
              <a:t>был заключен </a:t>
            </a:r>
            <a:r>
              <a:rPr lang="ru-RU" sz="2000" i="1" dirty="0" smtClean="0">
                <a:solidFill>
                  <a:srgbClr val="0070C0"/>
                </a:solidFill>
              </a:rPr>
              <a:t>договор с Англией о союзе в войне и сотрудничестве после ее окончания.</a:t>
            </a:r>
          </a:p>
          <a:p>
            <a:pPr algn="just">
              <a:spcBef>
                <a:spcPts val="600"/>
              </a:spcBef>
            </a:pPr>
            <a:r>
              <a:rPr lang="ru-RU" sz="2000" dirty="0" smtClean="0"/>
              <a:t>В </a:t>
            </a:r>
            <a:r>
              <a:rPr lang="ru-RU" sz="2000" b="1" dirty="0" smtClean="0">
                <a:solidFill>
                  <a:srgbClr val="C00000"/>
                </a:solidFill>
              </a:rPr>
              <a:t>июне 1942 года </a:t>
            </a:r>
            <a:r>
              <a:rPr lang="ru-RU" sz="2000" dirty="0" smtClean="0"/>
              <a:t>– </a:t>
            </a:r>
            <a:r>
              <a:rPr lang="ru-RU" sz="2000" i="1" dirty="0" smtClean="0">
                <a:solidFill>
                  <a:srgbClr val="0070C0"/>
                </a:solidFill>
              </a:rPr>
              <a:t>соглашение с США о помощи по </a:t>
            </a:r>
            <a:r>
              <a:rPr lang="ru-RU" sz="2000" b="1" i="1" dirty="0" smtClean="0">
                <a:solidFill>
                  <a:srgbClr val="FF0000"/>
                </a:solidFill>
              </a:rPr>
              <a:t>лендлизу</a:t>
            </a:r>
            <a:r>
              <a:rPr lang="ru-RU" sz="2000" i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(</a:t>
            </a:r>
            <a:r>
              <a:rPr lang="ru-RU" sz="2000" i="1" dirty="0" smtClean="0"/>
              <a:t>передача взаймы или аренду вооружения, боеприпасов, продовольствия и др.)</a:t>
            </a:r>
          </a:p>
          <a:p>
            <a:pPr algn="just">
              <a:spcBef>
                <a:spcPts val="600"/>
              </a:spcBef>
            </a:pPr>
            <a:r>
              <a:rPr lang="ru-RU" sz="2000" dirty="0" smtClean="0"/>
              <a:t>В </a:t>
            </a:r>
            <a:r>
              <a:rPr lang="ru-RU" sz="2000" b="1" dirty="0" smtClean="0">
                <a:solidFill>
                  <a:srgbClr val="C00000"/>
                </a:solidFill>
              </a:rPr>
              <a:t>сентябре 1942 года </a:t>
            </a:r>
            <a:r>
              <a:rPr lang="ru-RU" sz="2000" dirty="0" smtClean="0"/>
              <a:t>советское правительство признало генерала </a:t>
            </a:r>
            <a:r>
              <a:rPr lang="ru-RU" sz="2000" b="1" dirty="0" smtClean="0">
                <a:solidFill>
                  <a:srgbClr val="0070C0"/>
                </a:solidFill>
              </a:rPr>
              <a:t>Ш. де Голля</a:t>
            </a:r>
            <a:r>
              <a:rPr lang="ru-RU" sz="2000" dirty="0" smtClean="0"/>
              <a:t>, возглавившего движение «Свободная Франция».</a:t>
            </a:r>
            <a:endParaRPr lang="ru-RU" sz="2000" dirty="0"/>
          </a:p>
        </p:txBody>
      </p:sp>
      <p:pic>
        <p:nvPicPr>
          <p:cNvPr id="4102" name="Picture 6" descr="http://img.desmotivaciones.es/201011/segunda_guerra_mundial_aliados_urss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3477" r="5233" b="11656"/>
          <a:stretch/>
        </p:blipFill>
        <p:spPr bwMode="auto">
          <a:xfrm>
            <a:off x="9291373" y="3033131"/>
            <a:ext cx="2384883" cy="340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dn3.whatculture.com/wp-content/uploads/2013/07/Screen-Shot-2013-07-20-at-10.47.02-200x1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83" y="3131066"/>
            <a:ext cx="3243147" cy="194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nterpolit.ru/_bl/0/26136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91" y="4427034"/>
            <a:ext cx="2894930" cy="209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artchive.ru/res/media/orig/work/c1a3/c1a360b0ee2ebb06fc603136dccaa373.jpg?99a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"/>
          <a:stretch/>
        </p:blipFill>
        <p:spPr bwMode="auto">
          <a:xfrm>
            <a:off x="726250" y="3131066"/>
            <a:ext cx="2397020" cy="352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fs.nashaucheba.ru/tw_files2/urls_3/1447/d-1446765/img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2" y="223024"/>
            <a:ext cx="11552664" cy="643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785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КОНФЕРЕНЦИИ СОЮЗНИКОВ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2" descr="https://pp.vk.me/c10640/u29535480/152755982/z_63bf9e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4682"/>
          <a:stretch/>
        </p:blipFill>
        <p:spPr bwMode="auto">
          <a:xfrm>
            <a:off x="780585" y="747132"/>
            <a:ext cx="10627113" cy="587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7496"/>
            <a:ext cx="12192000" cy="7834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ТЕГЕРАНСКАЯ КОНФЕРЕНЦИЯ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8" descr="http://chronos.ucoz.ru/_si/0/457047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1377" b="4425"/>
          <a:stretch/>
        </p:blipFill>
        <p:spPr bwMode="auto">
          <a:xfrm>
            <a:off x="356838" y="880947"/>
            <a:ext cx="11307337" cy="56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0"/>
            <a:ext cx="12192000" cy="6858001"/>
            <a:chOff x="0" y="-1"/>
            <a:chExt cx="12192000" cy="6858002"/>
          </a:xfrm>
        </p:grpSpPr>
        <p:pic>
          <p:nvPicPr>
            <p:cNvPr id="5" name="Picture 4" descr="http://www.syl.ru/misc/i/ai/79347/11943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493" y="0"/>
              <a:ext cx="4486507" cy="350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gdb.voanews.com/660CA702-4491-4750-A48D-BC9634B15830_cx0_cy21_cw0_mw1024_s_n_r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7" r="12867"/>
            <a:stretch/>
          </p:blipFill>
          <p:spPr bwMode="auto">
            <a:xfrm>
              <a:off x="0" y="-1"/>
              <a:ext cx="771059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vm2.histrf.ru/uploads/media/news/0001/05/28139194a81265acd38690986686210acf98a6c3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493" y="3487513"/>
              <a:ext cx="4486507" cy="3370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538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802888"/>
            <a:ext cx="644540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dirty="0" smtClean="0"/>
              <a:t>Камнем преткновения во взаимоотношениях «</a:t>
            </a:r>
            <a:r>
              <a:rPr lang="ru-RU" sz="2400" b="1" dirty="0" smtClean="0">
                <a:solidFill>
                  <a:srgbClr val="C00000"/>
                </a:solidFill>
              </a:rPr>
              <a:t>большой тройки</a:t>
            </a:r>
            <a:r>
              <a:rPr lang="ru-RU" sz="2400" dirty="0" smtClean="0"/>
              <a:t>» (США, Англия СССР) был </a:t>
            </a:r>
            <a:r>
              <a:rPr lang="ru-RU" sz="2400" i="1" dirty="0" smtClean="0">
                <a:solidFill>
                  <a:srgbClr val="0070C0"/>
                </a:solidFill>
              </a:rPr>
              <a:t>вопрос об открытии второго фронта против Германии в Западной Европе</a:t>
            </a:r>
            <a:r>
              <a:rPr lang="ru-RU" sz="2400" dirty="0" smtClean="0"/>
              <a:t>, что позволило бы отвлечь значительную часть немецких войск с Восточного фронта и приблизить окончание войны. 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/>
              <a:t>Первоначально достигнутую договоренность о его развертывании </a:t>
            </a:r>
            <a:r>
              <a:rPr lang="ru-RU" sz="2400" b="1" dirty="0" smtClean="0"/>
              <a:t>в 1942 году </a:t>
            </a:r>
            <a:r>
              <a:rPr lang="ru-RU" sz="2400" dirty="0" smtClean="0"/>
              <a:t>правящие круги Англии и США не выполнили. 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/>
              <a:t>Их активность ограничивалась в основном периферией театра военных действий (</a:t>
            </a:r>
            <a:r>
              <a:rPr lang="ru-RU" sz="2400" i="1" dirty="0" smtClean="0">
                <a:solidFill>
                  <a:srgbClr val="0070C0"/>
                </a:solidFill>
              </a:rPr>
              <a:t>Северная Африка, Южная Италия, о. Сицилия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150" name="Picture 6" descr="http://field-of-fire.com/wp-content/uploads/2013/11/alamei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83" y="3854027"/>
            <a:ext cx="3709095" cy="280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arrse.co.uk/community/attachments/sas-beards-jeep-long-range-desert-group-africa-vehicle-kafiyeh-arab-jpg.159303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83" y="252367"/>
            <a:ext cx="3709095" cy="330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1131</Words>
  <Application>Microsoft Office PowerPoint</Application>
  <PresentationFormat>Широкоэкранный</PresentationFormat>
  <Paragraphs>77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Тема Office</vt:lpstr>
      <vt:lpstr>СССР И СОЮЗНИКИ ИТОГИ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КОНФЕРЕНЦИИ СОЮЗНИКОВ</vt:lpstr>
      <vt:lpstr>ТЕГЕРАНСКАЯ КОНФЕРЕНЦИЯ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 И СОЮЗНИКИ  ИТОГИ ВОЙНЫ</dc:title>
  <dc:creator>User</dc:creator>
  <cp:lastModifiedBy>User</cp:lastModifiedBy>
  <cp:revision>52</cp:revision>
  <dcterms:created xsi:type="dcterms:W3CDTF">2016-01-17T07:47:04Z</dcterms:created>
  <dcterms:modified xsi:type="dcterms:W3CDTF">2016-01-17T15:47:55Z</dcterms:modified>
</cp:coreProperties>
</file>